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0A6C6-ECFB-4C5E-AED5-50240BFF6CF3}" v="1171" dt="2025-04-25T12:09:00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20176 8626 16383 0 0,'4'0'0'0'0,"4"0"0"0"0,14 0 0 0 0,18 0 0 0 0,8 0 0 0 0,4 0 0 0 0,6 0 0 0 0,10 0 0 0 0,18 7 0 0 0,15 2 0 0 0,17 3 0 0 0,17 0 0 0 0,15 1 0 0 0,11-2 0 0 0,11 4 0 0 0,8 3 0 0 0,-3-1 0 0 0,-18-4 0 0 0,-25-4 0 0 0,-30-4 0 0 0,-24-2 0 0 0,-23-2 0 0 0,-18-1 0 0 0,-12-1 0 0 0,-7 0 0 0 0,0-3 0 0 0,3-1 0 0 0,1 0 0 0 0,1 2 0 0 0,-2 0 0 0 0,0-2 0 0 0,-1 0 0 0 0,-2 0 0 0 0,4 1 0 0 0,5 2 0 0 0,3-3 0 0 0,4 0 0 0 0,-1 1 0 0 0,0 0 0 0 0,-2-1 0 0 0,0-1 0 0 0,-2 1 0 0 0,0 1 0 0 0,3 2 0 0 0,-3 0 0 0 0,2 2 0 0 0,-2-4 0 0 0,-3 0 0 0 0,-2 0 0 0 0,-3 0 0 0 0,-2 2 0 0 0,0-3 0 0 0,-1 0 0 0 0,0 0 0 0 0,3-1 0 0 0,8-1 0 0 0,9-3 0 0 0,8 2 0 0 0,9-3 0 0 0,10 2 0 0 0,2-2 0 0 0,-2 1 0 0 0,-10 3 0 0 0,-12 2 0 0 0,-12-2 0 0 0,-9 1 0 0 0,-2 1 0 0 0,2 2 0 0 0,5 1 0 0 0,3 1 0 0 0,7 0 0 0 0,4 1 0 0 0,4 1 0 0 0,2-1 0 0 0,2 0 0 0 0,0 0 0 0 0,1 1 0 0 0,2-1 0 0 0,-1 0 0 0 0,-3 0 0 0 0,-6 0 0 0 0,-4 0 0 0 0,-6 0 0 0 0,-4 0 0 0 0,-5 0 0 0 0,-2 0 0 0 0,-3 0 0 0 0,0 0 0 0 0,-1 0 0 0 0,0 0 0 0 0,0 0 0 0 0,1 0 0 0 0,0 0 0 0 0,0 0 0 0 0,0 3 0 0 0,0 2 0 0 0,0-1 0 0 0,0-1 0 0 0,0 0 0 0 0,-3 2 0 0 0,-1 0 0 0 0,0 0 0 0 0,0-1 0 0 0,2-2 0 0 0,1-1 0 0 0,0 0 0 0 0,1-1 0 0 0,0 0 0 0 0,-3 3 0 0 0,-1 1 0 0 0,0 1 0 0 0,-3 1 0 0 0,-7 1 0 0 0,-7-1 0 0 0,-8-2 0 0 0,-5-1 0 0 0,-8-1 0 0 0,-3-1 0 0 0,-4-1 0 0 0,-1 0 0 0 0,2-1 0 0 0,-2 1 0 0 0,-2 0 0 0 0,0-1 0 0 0,0-2 0 0 0,1-2 0 0 0,-1 1 0 0 0,-5 0 0 0 0,-3 2 0 0 0,-2 0 0 0 0,-1 2 0 0 0,1-1 0 0 0,0 1 0 0 0,1 0 0 0 0,0 1 0 0 0,0-1 0 0 0,0 0 0 0 0,1 0 0 0 0,0 0 0 0 0,0 0 0 0 0,-4 4 0 0 0,-4 0 0 0 0,-5 4 0 0 0,0 3 0 0 0,-4 1 0 0 0,0 1 0 0 0,3-2 0 0 0,4 1 0 0 0,0-1 0 0 0,2 0 0 0 0,-1-1 0 0 0,0 0 0 0 0,-1 3 0 0 0,1-1 0 0 0,-2 1 0 0 0,-5-3 0 0 0,-4-1 0 0 0,-2 0 0 0 0,-1-2 0 0 0,0 2 0 0 0,4 0 0 0 0,2-3 0 0 0,4-1 0 0 0,3-2 0 0 0,5-2 0 0 0,1 0 0 0 0,3-1 0 0 0,1-1 0 0 0,4 1 0 0 0,4 0 0 0 0,5-1 0 0 0,3 1 0 0 0,2 0 0 0 0,2 0 0 0 0,1 0 0 0 0,-4 0 0 0 0,-1 0 0 0 0,-3 0 0 0 0,-4 0 0 0 0,0 0 0 0 0,1 0 0 0 0,0 0 0 0 0,-3 0 0 0 0,2 0 0 0 0,-2 0 0 0 0,-1 0 0 0 0,1 0 0 0 0,3 0 0 0 0,0 0 0 0 0,1 0 0 0 0,3 0 0 0 0,2 0 0 0 0,1 0 0 0 0,2 0 0 0 0,-3 0 0 0 0,0 0 0 0 0,0 0 0 0 0,-3 0 0 0 0,-3 0 0 0 0,-4 0 0 0 0,1 0 0 0 0,2-4 0 0 0,0 0 0 0 0,2 0 0 0 0,-2 0 0 0 0,2 2 0 0 0,-5 0 0 0 0,-3 1 0 0 0,1 1 0 0 0,-1 0 0 0 0,4 0 0 0 0,3 0 0 0 0,3 0 0 0 0,4 1 0 0 0,4-5 0 0 0,4 0 0 0 0,-4-1 0 0 0,-2 2 0 0 0,-4 0 0 0 0,-1 2 0 0 0,1 0 0 0 0,-3 1 0 0 0,0 0 0 0 0,-2 0 0 0 0,-3-3 0 0 0,-6-2 0 0 0,-3 1 0 0 0,2 1 0 0 0,1 0 0 0 0,4 2 0 0 0,4 0 0 0 0,4-3 0 0 0,3 0 0 0 0,3-1 0 0 0,1 2 0 0 0,0 1 0 0 0,1 0 0 0 0,0-2 0 0 0,-1-1 0 0 0,0 1 0 0 0,1 1 0 0 0,-1 0 0 0 0,-1-1 0 0 0,1-2 0 0 0,0 2 0 0 0,0 0 0 0 0,-4 2 0 0 0,0 1 0 0 0,-1 0 0 0 0,-2 1 0 0 0,0 0 0 0 0,1 0 0 0 0,1 0 0 0 0,2 1 0 0 0,1-1 0 0 0,2 0 0 0 0,3-3 0 0 0,1-2 0 0 0,1 1 0 0 0,-2 0 0 0 0,0 2 0 0 0,-1 0 0 0 0,-2 1 0 0 0,1 1 0 0 0,2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Eye In-Painting with Exemplar Generative Adversarial Networks</a:t>
            </a:r>
            <a:br>
              <a:rPr lang="en-US" dirty="0">
                <a:ea typeface="+mj-lt"/>
                <a:cs typeface="+mj-lt"/>
              </a:rPr>
            </a:br>
            <a:r>
              <a:rPr lang="en-US" sz="2000" dirty="0" err="1">
                <a:solidFill>
                  <a:srgbClr val="222222"/>
                </a:solidFill>
                <a:latin typeface="Arial"/>
                <a:cs typeface="Arial"/>
              </a:rPr>
              <a:t>Dolhansky</a:t>
            </a:r>
            <a:r>
              <a:rPr lang="en-US" sz="2000" dirty="0">
                <a:solidFill>
                  <a:srgbClr val="222222"/>
                </a:solidFill>
                <a:latin typeface="Arial"/>
                <a:cs typeface="Arial"/>
              </a:rPr>
              <a:t>, Brian, and Cristian Canton Ferrer, " </a:t>
            </a:r>
            <a:r>
              <a:rPr lang="en-US" sz="2000" i="1" dirty="0">
                <a:solidFill>
                  <a:srgbClr val="222222"/>
                </a:solidFill>
                <a:latin typeface="Arial"/>
                <a:cs typeface="Arial"/>
              </a:rPr>
              <a:t>Proceedings of the IEEE conference on computer vision and pattern recognition",</a:t>
            </a:r>
            <a:r>
              <a:rPr lang="en-US" sz="2000" dirty="0">
                <a:solidFill>
                  <a:srgbClr val="222222"/>
                </a:solidFill>
                <a:latin typeface="Arial"/>
                <a:cs typeface="Arial"/>
              </a:rPr>
              <a:t> 2018.</a:t>
            </a:r>
            <a:endParaRPr lang="en-US" sz="2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br>
              <a:rPr lang="en-US" dirty="0">
                <a:ea typeface="+mn-lt"/>
                <a:cs typeface="+mn-lt"/>
              </a:rPr>
            </a:br>
            <a:endParaRPr lang="en-US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Adit Rastogi (2022A7PS1330H)</a:t>
            </a:r>
          </a:p>
          <a:p>
            <a:r>
              <a:rPr lang="en-US" dirty="0"/>
              <a:t>Srikanth </a:t>
            </a:r>
            <a:r>
              <a:rPr lang="en-US" dirty="0" err="1"/>
              <a:t>Mujjiga</a:t>
            </a:r>
            <a:r>
              <a:rPr lang="en-US" dirty="0"/>
              <a:t> (2024PHXP0507H)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9B041-DBF8-7ED6-48D2-216A8EDC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9725-1DDF-65F2-93B9-2D44E901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8790D-F5E3-AAD2-FC03-B14549E7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5890C-6F2A-B7A6-E3AA-12C601DDFA29}"/>
              </a:ext>
            </a:extLst>
          </p:cNvPr>
          <p:cNvSpPr txBox="1"/>
          <p:nvPr/>
        </p:nvSpPr>
        <p:spPr>
          <a:xfrm>
            <a:off x="1306285" y="1509486"/>
            <a:ext cx="1031965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Step: 4000                                                                                                              Step: 5600</a:t>
            </a:r>
          </a:p>
        </p:txBody>
      </p:sp>
      <p:pic>
        <p:nvPicPr>
          <p:cNvPr id="8" name="Content Placeholder 7" descr="A collage of different women&amp;#39;s faces&#10;&#10;AI-generated content may be incorrect.">
            <a:extLst>
              <a:ext uri="{FF2B5EF4-FFF2-40B4-BE49-F238E27FC236}">
                <a16:creationId xmlns:a16="http://schemas.microsoft.com/office/drawing/2014/main" id="{CFA5337A-12D6-ED86-709C-AA720A539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705" y="2007053"/>
            <a:ext cx="4729047" cy="4351338"/>
          </a:xfrm>
        </p:spPr>
      </p:pic>
      <p:pic>
        <p:nvPicPr>
          <p:cNvPr id="10" name="Picture 9" descr="A collage of people&amp;#39;s faces">
            <a:extLst>
              <a:ext uri="{FF2B5EF4-FFF2-40B4-BE49-F238E27FC236}">
                <a16:creationId xmlns:a16="http://schemas.microsoft.com/office/drawing/2014/main" id="{BABE10BF-6303-45A9-69C4-D8E16EE5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8" y="1872343"/>
            <a:ext cx="4688882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4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5B53-37B5-5EE4-96AA-84FFF518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E2F2-58D2-1689-6586-FE189259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404040"/>
                </a:solidFill>
              </a:rPr>
              <a:t>Applications</a:t>
            </a:r>
            <a:endParaRPr lang="en-US"/>
          </a:p>
          <a:p>
            <a:r>
              <a:rPr lang="en-US" sz="1200" b="1" dirty="0">
                <a:solidFill>
                  <a:srgbClr val="404040"/>
                </a:solidFill>
                <a:ea typeface="+mn-lt"/>
                <a:cs typeface="+mn-lt"/>
              </a:rPr>
              <a:t>Photo Editing</a:t>
            </a: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: Fix closed/blurred eyes in portraits.</a:t>
            </a:r>
            <a:endParaRPr lang="en-US" sz="1200" dirty="0">
              <a:solidFill>
                <a:srgbClr val="404040"/>
              </a:solidFill>
            </a:endParaRPr>
          </a:p>
          <a:p>
            <a:r>
              <a:rPr lang="en-US" sz="1200" b="1">
                <a:solidFill>
                  <a:srgbClr val="404040"/>
                </a:solidFill>
                <a:ea typeface="+mn-lt"/>
                <a:cs typeface="+mn-lt"/>
              </a:rPr>
              <a:t>VR/AR</a:t>
            </a:r>
            <a:r>
              <a:rPr lang="en-US" sz="1200">
                <a:solidFill>
                  <a:srgbClr val="404040"/>
                </a:solidFill>
                <a:ea typeface="+mn-lt"/>
                <a:cs typeface="+mn-lt"/>
              </a:rPr>
              <a:t>: Generate realistic avatars from reference photos.</a:t>
            </a:r>
            <a:endParaRPr lang="en-US"/>
          </a:p>
          <a:p>
            <a:r>
              <a:rPr lang="en-US" sz="1200" b="1" dirty="0">
                <a:solidFill>
                  <a:srgbClr val="404040"/>
                </a:solidFill>
                <a:ea typeface="+mn-lt"/>
                <a:cs typeface="+mn-lt"/>
              </a:rPr>
              <a:t>Medical Imaging</a:t>
            </a: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: In-paint missing regions in scans while preserving patient-specific features.</a:t>
            </a:r>
            <a:endParaRPr lang="en-US"/>
          </a:p>
          <a:p>
            <a:pPr marL="0" indent="0">
              <a:buNone/>
            </a:pPr>
            <a:br>
              <a:rPr lang="en-US" sz="1200" dirty="0">
                <a:solidFill>
                  <a:srgbClr val="404040"/>
                </a:solidFill>
              </a:rPr>
            </a:br>
            <a:r>
              <a:rPr lang="en-US" b="1">
                <a:solidFill>
                  <a:srgbClr val="404040"/>
                </a:solidFill>
              </a:rPr>
              <a:t>Challenges</a:t>
            </a:r>
            <a:r>
              <a:rPr lang="en-US" b="1" dirty="0">
                <a:solidFill>
                  <a:srgbClr val="404040"/>
                </a:solidFill>
              </a:rPr>
              <a:t>:</a:t>
            </a:r>
          </a:p>
          <a:p>
            <a:r>
              <a:rPr lang="en-US" sz="1200">
                <a:solidFill>
                  <a:srgbClr val="000000"/>
                </a:solidFill>
              </a:rPr>
              <a:t>Dataset: </a:t>
            </a:r>
            <a:r>
              <a:rPr lang="en-US" sz="1200">
                <a:solidFill>
                  <a:srgbClr val="404040"/>
                </a:solidFill>
              </a:rPr>
              <a:t>Square masks limit context</a:t>
            </a:r>
            <a:endParaRPr lang="en-US" sz="1200">
              <a:solidFill>
                <a:srgbClr val="000000"/>
              </a:solidFill>
            </a:endParaRPr>
          </a:p>
          <a:p>
            <a:r>
              <a:rPr lang="en-US" sz="1200">
                <a:solidFill>
                  <a:srgbClr val="404040"/>
                </a:solidFill>
              </a:rPr>
              <a:t>Training: iris color mismatches</a:t>
            </a:r>
            <a:endParaRPr lang="en-US" sz="120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404040"/>
                </a:solidFill>
              </a:rPr>
              <a:t>Ethics: Potential misuse for deepfakes </a:t>
            </a:r>
            <a:endParaRPr lang="en-US" dirty="0"/>
          </a:p>
          <a:p>
            <a:endParaRPr lang="en-US" b="1" dirty="0">
              <a:solidFill>
                <a:srgbClr val="404040"/>
              </a:solidFill>
            </a:endParaRPr>
          </a:p>
          <a:p>
            <a:endParaRPr lang="en-US" sz="1200" dirty="0">
              <a:solidFill>
                <a:srgbClr val="40404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9BC54-6B76-6DEE-187D-1125F71A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2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2AA4-FC35-FC3F-0DD7-3F52A859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A0D2-6C2B-4416-ABCF-A261E97C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6BB9-D0BE-EC0D-8E36-D35B9D9D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404040"/>
                </a:solidFill>
              </a:rPr>
              <a:t>Challenge: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rgbClr val="404040"/>
                </a:solidFill>
              </a:rPr>
              <a:t>Traditional in-painting lacks </a:t>
            </a:r>
            <a:r>
              <a:rPr lang="en-US" sz="1200" b="1" dirty="0">
                <a:solidFill>
                  <a:srgbClr val="404040"/>
                </a:solidFill>
              </a:rPr>
              <a:t>identity preservation</a:t>
            </a:r>
            <a:r>
              <a:rPr lang="en-US" sz="1200" dirty="0">
                <a:solidFill>
                  <a:srgbClr val="404040"/>
                </a:solidFill>
              </a:rPr>
              <a:t> </a:t>
            </a:r>
            <a:endParaRPr lang="en-US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800" dirty="0" err="1">
                <a:solidFill>
                  <a:srgbClr val="404040"/>
                </a:solidFill>
              </a:rPr>
              <a:t>E.g</a:t>
            </a:r>
            <a:r>
              <a:rPr lang="en-US" sz="800" dirty="0">
                <a:solidFill>
                  <a:srgbClr val="404040"/>
                </a:solidFill>
              </a:rPr>
              <a:t>: Generated eyes may not match the person’s true eye shape/color).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rgbClr val="404040"/>
                </a:solidFill>
              </a:rPr>
              <a:t>Humans are sensitive to facial inconsistencies ("uncanny valley").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200" b="1" dirty="0">
                <a:solidFill>
                  <a:srgbClr val="404040"/>
                </a:solidFill>
              </a:rPr>
              <a:t>One possible Solution</a:t>
            </a:r>
            <a:r>
              <a:rPr lang="en-US" sz="1200" dirty="0">
                <a:solidFill>
                  <a:srgbClr val="404040"/>
                </a:solidFill>
              </a:rPr>
              <a:t>: </a:t>
            </a:r>
            <a:r>
              <a:rPr lang="en-US" sz="1200" dirty="0" err="1">
                <a:solidFill>
                  <a:srgbClr val="404040"/>
                </a:solidFill>
              </a:rPr>
              <a:t>ExGANs</a:t>
            </a:r>
            <a:r>
              <a:rPr lang="en-US" sz="1200" dirty="0">
                <a:solidFill>
                  <a:srgbClr val="404040"/>
                </a:solidFill>
              </a:rPr>
              <a:t> use </a:t>
            </a:r>
            <a:r>
              <a:rPr lang="en-US" sz="1200" b="1" dirty="0">
                <a:solidFill>
                  <a:srgbClr val="404040"/>
                </a:solidFill>
              </a:rPr>
              <a:t>exemplar images/codes</a:t>
            </a:r>
            <a:r>
              <a:rPr lang="en-US" sz="1200" dirty="0">
                <a:solidFill>
                  <a:srgbClr val="404040"/>
                </a:solidFill>
              </a:rPr>
              <a:t> to guide in-painting.</a:t>
            </a:r>
            <a:endParaRPr lang="en-US"/>
          </a:p>
          <a:p>
            <a:pPr>
              <a:buFont typeface="Arial"/>
              <a:buChar char="•"/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rgbClr val="404040"/>
                </a:solidFill>
              </a:rPr>
              <a:t>Key Idea</a:t>
            </a:r>
            <a:r>
              <a:rPr lang="en-US" sz="1200" dirty="0">
                <a:solidFill>
                  <a:srgbClr val="404040"/>
                </a:solidFill>
              </a:rPr>
              <a:t>: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200" b="1" dirty="0">
                <a:solidFill>
                  <a:srgbClr val="404040"/>
                </a:solidFill>
              </a:rPr>
              <a:t>Conditional GAN</a:t>
            </a:r>
            <a:r>
              <a:rPr lang="en-US" sz="1200" dirty="0">
                <a:solidFill>
                  <a:srgbClr val="404040"/>
                </a:solidFill>
              </a:rPr>
              <a:t> variant leveraging exemplar data (reference images or perceptual codes).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rgbClr val="404040"/>
                </a:solidFill>
              </a:rPr>
              <a:t>Two Variants</a:t>
            </a:r>
            <a:endParaRPr lang="en-US" dirty="0">
              <a:solidFill>
                <a:srgbClr val="000000"/>
              </a:solidFill>
            </a:endParaRPr>
          </a:p>
          <a:p>
            <a:pPr marL="514350" indent="-285750">
              <a:buFont typeface="Arial"/>
              <a:buChar char="•"/>
            </a:pPr>
            <a:r>
              <a:rPr lang="en-US" sz="1600" b="1" dirty="0">
                <a:solidFill>
                  <a:srgbClr val="404040"/>
                </a:solidFill>
              </a:rPr>
              <a:t>Reference image based </a:t>
            </a:r>
            <a:r>
              <a:rPr lang="en-US" sz="1600" b="1" dirty="0" err="1">
                <a:solidFill>
                  <a:srgbClr val="404040"/>
                </a:solidFill>
              </a:rPr>
              <a:t>ExGANs</a:t>
            </a:r>
            <a:r>
              <a:rPr lang="en-US" sz="1600" b="1" dirty="0">
                <a:solidFill>
                  <a:srgbClr val="404040"/>
                </a:solidFill>
              </a:rPr>
              <a:t>:</a:t>
            </a:r>
            <a:r>
              <a:rPr lang="en-US" sz="1600" dirty="0">
                <a:solidFill>
                  <a:srgbClr val="404040"/>
                </a:solidFill>
              </a:rPr>
              <a:t>  </a:t>
            </a:r>
            <a:r>
              <a:rPr lang="en-US" sz="1600" dirty="0">
                <a:solidFill>
                  <a:srgbClr val="404040"/>
                </a:solidFill>
                <a:ea typeface="+mn-lt"/>
                <a:cs typeface="+mn-lt"/>
              </a:rPr>
              <a:t>Use a second image of the same person as guidance.</a:t>
            </a:r>
            <a:endParaRPr lang="en-US" sz="1600" dirty="0">
              <a:solidFill>
                <a:srgbClr val="000000"/>
              </a:solidFill>
            </a:endParaRPr>
          </a:p>
          <a:p>
            <a:pPr marL="514350" indent="-285750">
              <a:buFont typeface="Arial"/>
              <a:buChar char="•"/>
            </a:pPr>
            <a:r>
              <a:rPr lang="en-US" sz="1600" b="1" dirty="0">
                <a:solidFill>
                  <a:srgbClr val="404040"/>
                </a:solidFill>
              </a:rPr>
              <a:t>Perceptual code based </a:t>
            </a:r>
            <a:r>
              <a:rPr lang="en-US" sz="1600" b="1" dirty="0" err="1">
                <a:solidFill>
                  <a:srgbClr val="404040"/>
                </a:solidFill>
              </a:rPr>
              <a:t>ExGANs</a:t>
            </a:r>
            <a:r>
              <a:rPr lang="en-US" sz="1600" b="1" dirty="0">
                <a:solidFill>
                  <a:srgbClr val="404040"/>
                </a:solidFill>
              </a:rPr>
              <a:t>:</a:t>
            </a:r>
            <a:r>
              <a:rPr lang="en-US" sz="1600" dirty="0">
                <a:solidFill>
                  <a:srgbClr val="404040"/>
                </a:solidFill>
              </a:rPr>
              <a:t> </a:t>
            </a:r>
            <a:r>
              <a:rPr lang="en-US" sz="1600" dirty="0">
                <a:solidFill>
                  <a:srgbClr val="404040"/>
                </a:solidFill>
                <a:ea typeface="+mn-lt"/>
                <a:cs typeface="+mn-lt"/>
              </a:rPr>
              <a:t>compressed perceptual code (vector) from a reference image to capture identity traits.</a:t>
            </a:r>
            <a:endParaRPr lang="en-US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285750"/>
            <a:endParaRPr lang="en-US" sz="1200" dirty="0">
              <a:solidFill>
                <a:srgbClr val="404040"/>
              </a:solidFill>
              <a:ea typeface="+mn-lt"/>
              <a:cs typeface="+mn-lt"/>
            </a:endParaRPr>
          </a:p>
          <a:p>
            <a:pPr marL="0" indent="0">
              <a:buFont typeface="Arial"/>
              <a:buNone/>
            </a:pPr>
            <a:br>
              <a:rPr lang="en-US" sz="1200" dirty="0">
                <a:ea typeface="+mn-lt"/>
                <a:cs typeface="+mn-lt"/>
              </a:rPr>
            </a:br>
            <a:endParaRPr lang="en-US" sz="1200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40404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2CD5-22F7-0F65-D614-61CBFA5A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DD04-1982-B476-82A1-E03EDC47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D585-8CA9-61AD-5E38-EC077619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Architecture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6C3F-DC9D-A0E1-9D74-8690D782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14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404040"/>
                </a:solidFill>
              </a:rPr>
              <a:t>Generator:</a:t>
            </a:r>
          </a:p>
          <a:p>
            <a:pPr>
              <a:buAutoNum type="arabicPeriod"/>
            </a:pPr>
            <a:r>
              <a:rPr lang="en-US" sz="1200" b="1" dirty="0">
                <a:solidFill>
                  <a:srgbClr val="404040"/>
                </a:solidFill>
                <a:ea typeface="+mn-lt"/>
                <a:cs typeface="+mn-lt"/>
              </a:rPr>
              <a:t>Exemplar Encoder</a:t>
            </a: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: U-Net trained end to end as autoencoder</a:t>
            </a:r>
            <a:endParaRPr lang="en-US" sz="1200" b="1" dirty="0">
              <a:solidFill>
                <a:srgbClr val="404040"/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</a:rPr>
              <a:t>U-Net encoder layer later used for generating codes 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</a:rPr>
              <a:t>Generated codes are concatenated with the convolved input inputs to generate the </a:t>
            </a:r>
            <a:r>
              <a:rPr lang="en-US" sz="1200" err="1">
                <a:solidFill>
                  <a:srgbClr val="404040"/>
                </a:solidFill>
              </a:rPr>
              <a:t>inpainted</a:t>
            </a:r>
            <a:r>
              <a:rPr lang="en-US" sz="1200" dirty="0">
                <a:solidFill>
                  <a:srgbClr val="404040"/>
                </a:solidFill>
              </a:rPr>
              <a:t> image</a:t>
            </a:r>
          </a:p>
          <a:p>
            <a:pPr marL="0" indent="0">
              <a:buNone/>
            </a:pPr>
            <a:endParaRPr lang="en-US" sz="1200" b="1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404040"/>
                </a:solidFill>
              </a:rPr>
              <a:t>Discriminator: </a:t>
            </a: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Dual-branch</a:t>
            </a:r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Global: Evaluates full-face realism.</a:t>
            </a:r>
            <a:endParaRPr lang="en-US" dirty="0"/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Local: Focuses on eye regions.</a:t>
            </a:r>
            <a:endParaRPr lang="en-US" dirty="0"/>
          </a:p>
          <a:p>
            <a:pPr marL="0" indent="0">
              <a:buNone/>
            </a:pPr>
            <a:endParaRPr lang="en-US" sz="1200" dirty="0">
              <a:solidFill>
                <a:srgbClr val="40404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404040"/>
                </a:solidFill>
                <a:ea typeface="+mn-lt"/>
                <a:cs typeface="+mn-lt"/>
              </a:rPr>
              <a:t>Loss Functions:</a:t>
            </a:r>
            <a:endParaRPr lang="en-US" sz="1200" b="1" dirty="0">
              <a:solidFill>
                <a:srgbClr val="404040"/>
              </a:solidFill>
            </a:endParaRPr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Adversarial Loss: Standard GAN min-max game. </a:t>
            </a:r>
            <a:endParaRPr lang="en-US" dirty="0"/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Reconstruction Loss:  </a:t>
            </a:r>
            <a:endParaRPr lang="en-US" dirty="0"/>
          </a:p>
          <a:p>
            <a:pPr>
              <a:buAutoNum type="arabicPeriod"/>
            </a:pPr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Perceptual Loss: Matches features in VGG space (optional).</a:t>
            </a:r>
            <a:endParaRPr lang="en-US" dirty="0"/>
          </a:p>
          <a:p>
            <a:pPr>
              <a:buAutoNum type="arabicPeriod"/>
            </a:pPr>
            <a:endParaRPr lang="en-US" sz="1200" b="1" dirty="0">
              <a:solidFill>
                <a:srgbClr val="40404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C2CBA-27F3-393D-7927-3686BE98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diagram of a person&amp;#39;s face&#10;&#10;AI-generated content may be incorrect.">
            <a:extLst>
              <a:ext uri="{FF2B5EF4-FFF2-40B4-BE49-F238E27FC236}">
                <a16:creationId xmlns:a16="http://schemas.microsoft.com/office/drawing/2014/main" id="{D7E60AD7-5C74-CECB-B61A-6D06F28E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166813"/>
            <a:ext cx="5734050" cy="421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738BE-7FB0-432A-1915-C0072B31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5187950"/>
            <a:ext cx="1416050" cy="393700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7D3FBE5-6603-FA44-0AB9-37C9D9CD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5821363"/>
            <a:ext cx="69532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DE30F-1769-F845-2184-64293701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6E8D-C6C7-C5F1-AD33-528A8ED7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Dataset and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1EE5-BD7C-945D-11E7-E0AD6F3D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404040"/>
                </a:solidFill>
                <a:ea typeface="+mn-lt"/>
                <a:cs typeface="+mn-lt"/>
              </a:rPr>
              <a:t>Dataset:</a:t>
            </a:r>
          </a:p>
          <a:p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Pairs of images (original + reference eyes) from celebrity photos.</a:t>
            </a:r>
            <a:endParaRPr lang="en-US" dirty="0"/>
          </a:p>
          <a:p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High resolution, varied lighting/poses.</a:t>
            </a:r>
          </a:p>
          <a:p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2M image pairs</a:t>
            </a:r>
            <a:b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</a:br>
            <a:endParaRPr lang="en-US" sz="1200">
              <a:solidFill>
                <a:srgbClr val="40404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Training: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Subsampled to 50K pairs</a:t>
            </a:r>
            <a:endParaRPr lang="en-US" sz="12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404040"/>
                </a:solidFill>
                <a:ea typeface="+mn-lt"/>
                <a:cs typeface="+mn-lt"/>
              </a:rPr>
              <a:t>Pretrained VGG for code generation</a:t>
            </a:r>
          </a:p>
          <a:p>
            <a:r>
              <a:rPr lang="en-US" sz="1200" dirty="0">
                <a:ea typeface="+mn-lt"/>
                <a:cs typeface="+mn-lt"/>
              </a:rPr>
              <a:t>Adam optimizer with </a:t>
            </a:r>
            <a:r>
              <a:rPr lang="en-US" sz="1200" dirty="0" err="1">
                <a:ea typeface="+mn-lt"/>
                <a:cs typeface="+mn-lt"/>
              </a:rPr>
              <a:t>lr</a:t>
            </a:r>
            <a:r>
              <a:rPr lang="en-US" sz="1200" dirty="0">
                <a:ea typeface="+mn-lt"/>
                <a:cs typeface="+mn-lt"/>
              </a:rPr>
              <a:t>=0.0002 and beta1=0.5, beta2=0.999, </a:t>
            </a:r>
            <a:r>
              <a:rPr lang="en-US" sz="1200" dirty="0" err="1">
                <a:ea typeface="+mn-lt"/>
                <a:cs typeface="+mn-lt"/>
              </a:rPr>
              <a:t>weight_decay</a:t>
            </a:r>
            <a:r>
              <a:rPr lang="en-US" sz="1200" dirty="0">
                <a:ea typeface="+mn-lt"/>
                <a:cs typeface="+mn-lt"/>
              </a:rPr>
              <a:t>=1e-4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Scheduler: LR with </a:t>
            </a:r>
            <a:r>
              <a:rPr lang="en-US" sz="1200" err="1">
                <a:solidFill>
                  <a:srgbClr val="000000"/>
                </a:solidFill>
                <a:ea typeface="+mn-lt"/>
                <a:cs typeface="+mn-lt"/>
              </a:rPr>
              <a:t>step_size</a:t>
            </a:r>
            <a:r>
              <a:rPr lang="en-US" sz="1200" dirty="0">
                <a:solidFill>
                  <a:srgbClr val="000000"/>
                </a:solidFill>
                <a:ea typeface="+mn-lt"/>
                <a:cs typeface="+mn-lt"/>
              </a:rPr>
              <a:t>=30 and gamma=0.5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Trained for 100 epochs. Took 2 days on 1 </a:t>
            </a:r>
            <a:r>
              <a:rPr lang="en-US" sz="1200" dirty="0">
                <a:solidFill>
                  <a:srgbClr val="000000"/>
                </a:solidFill>
                <a:ea typeface="+mn-lt"/>
                <a:cs typeface="+mn-lt"/>
              </a:rPr>
              <a:t>NVIDIA RTX A6000 (48GB)</a:t>
            </a:r>
            <a:endParaRPr lang="en-US" sz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40404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D207-D15D-F2C0-ADB9-2EF38017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collage of men&amp;#39;s faces&#10;&#10;AI-generated content may be incorrect.">
            <a:extLst>
              <a:ext uri="{FF2B5EF4-FFF2-40B4-BE49-F238E27FC236}">
                <a16:creationId xmlns:a16="http://schemas.microsoft.com/office/drawing/2014/main" id="{D8D4DC66-4D26-636C-A667-59AC284E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88" y="930275"/>
            <a:ext cx="2828925" cy="5429250"/>
          </a:xfrm>
          <a:prstGeom prst="rect">
            <a:avLst/>
          </a:prstGeom>
        </p:spPr>
      </p:pic>
      <p:pic>
        <p:nvPicPr>
          <p:cNvPr id="6" name="Picture 5" descr="A close up of an eye&#10;&#10;AI-generated content may be incorrect.">
            <a:extLst>
              <a:ext uri="{FF2B5EF4-FFF2-40B4-BE49-F238E27FC236}">
                <a16:creationId xmlns:a16="http://schemas.microsoft.com/office/drawing/2014/main" id="{F44DCD1E-3BFD-5614-1F77-DB95D519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93" y="933450"/>
            <a:ext cx="93980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36898-FFF9-77C9-AC7A-468D4FEB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8B45-FCE1-473C-5F25-A8793DA8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9C11F-71C2-3392-E742-81445DF4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BBB803B5-6F40-9C72-43E0-0508B56F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8" y="1371600"/>
            <a:ext cx="8413750" cy="1771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C54371-2FBC-5111-50D4-1A21E248C9FB}"/>
              </a:ext>
            </a:extLst>
          </p:cNvPr>
          <p:cNvSpPr txBox="1"/>
          <p:nvPr/>
        </p:nvSpPr>
        <p:spPr>
          <a:xfrm>
            <a:off x="2411185" y="324575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Discriminator Loss</a:t>
            </a:r>
          </a:p>
        </p:txBody>
      </p:sp>
      <p:pic>
        <p:nvPicPr>
          <p:cNvPr id="12" name="Picture 11" descr="A graph with a line&#10;&#10;AI-generated content may be incorrect.">
            <a:extLst>
              <a:ext uri="{FF2B5EF4-FFF2-40B4-BE49-F238E27FC236}">
                <a16:creationId xmlns:a16="http://schemas.microsoft.com/office/drawing/2014/main" id="{FC61B4C2-5C96-2C9E-6591-C4AA9146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05" y="3867150"/>
            <a:ext cx="8362950" cy="203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709081-BE33-4F97-BF7D-8E19D39A4A04}"/>
              </a:ext>
            </a:extLst>
          </p:cNvPr>
          <p:cNvSpPr txBox="1"/>
          <p:nvPr/>
        </p:nvSpPr>
        <p:spPr>
          <a:xfrm>
            <a:off x="2411184" y="598895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Generator Loss</a:t>
            </a:r>
          </a:p>
        </p:txBody>
      </p:sp>
    </p:spTree>
    <p:extLst>
      <p:ext uri="{BB962C8B-B14F-4D97-AF65-F5344CB8AC3E}">
        <p14:creationId xmlns:p14="http://schemas.microsoft.com/office/powerpoint/2010/main" val="8857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5869-EEFD-CF2C-9C20-36F78794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FC50-A207-4A48-F6A8-229DE32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Generator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FD836-BC93-2A09-1610-7CF2F7C9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12" name="Content Placeholder 11" descr="A screenshot of a computer program">
            <a:extLst>
              <a:ext uri="{FF2B5EF4-FFF2-40B4-BE49-F238E27FC236}">
                <a16:creationId xmlns:a16="http://schemas.microsoft.com/office/drawing/2014/main" id="{15824E29-CDF4-3DB6-0552-B8462379D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299" y="1685925"/>
            <a:ext cx="7484301" cy="4351338"/>
          </a:xfrm>
        </p:spPr>
      </p:pic>
    </p:spTree>
    <p:extLst>
      <p:ext uri="{BB962C8B-B14F-4D97-AF65-F5344CB8AC3E}">
        <p14:creationId xmlns:p14="http://schemas.microsoft.com/office/powerpoint/2010/main" val="64150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EFF0D-B0BA-3B1E-4564-F13F3812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A55E-3FFF-88CC-0A79-483FA1C0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Discriminator</a:t>
            </a:r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44FB6-96E6-0436-85AF-C46C093F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70FE1A4-0A49-ED2D-9C74-FAB23E27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21" y="1270085"/>
            <a:ext cx="10515600" cy="55295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0C7B7A-D5A1-9959-6DDD-3008C8CCDF3A}"/>
                  </a:ext>
                </a:extLst>
              </p14:cNvPr>
              <p14:cNvContentPartPr/>
              <p14:nvPr/>
            </p14:nvContentPartPr>
            <p14:xfrm>
              <a:off x="4682000" y="1494526"/>
              <a:ext cx="1750800" cy="102687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0C7B7A-D5A1-9959-6DDD-3008C8CCDF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8367" y="1386812"/>
                <a:ext cx="1858425" cy="31775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8ABBAD7-4173-D477-D750-74229669F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1693864"/>
            <a:ext cx="7369629" cy="5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2C11F-D66C-31A7-E707-42245B39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0F4B-BA0A-F05C-C087-B68BEC12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Training loop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20A2-0014-6CEF-2E4A-37E5D18F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9135833-5DFD-C842-B6D7-B94EF408F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743" y="1644196"/>
            <a:ext cx="4253828" cy="4351338"/>
          </a:xfrm>
        </p:spPr>
      </p:pic>
    </p:spTree>
    <p:extLst>
      <p:ext uri="{BB962C8B-B14F-4D97-AF65-F5344CB8AC3E}">
        <p14:creationId xmlns:p14="http://schemas.microsoft.com/office/powerpoint/2010/main" val="341344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E2B3-ACCF-D297-7A69-331DAACF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E9C6-8ABB-4291-7A0D-B3BEBD4F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6013-A2F4-D6AC-667A-236A170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A collage of different people&amp;#39;s faces&#10;&#10;AI-generated content may be incorrect.">
            <a:extLst>
              <a:ext uri="{FF2B5EF4-FFF2-40B4-BE49-F238E27FC236}">
                <a16:creationId xmlns:a16="http://schemas.microsoft.com/office/drawing/2014/main" id="{EAA7E268-7C78-09D2-0188-3614A450A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62" y="1948997"/>
            <a:ext cx="4489561" cy="4351338"/>
          </a:xfrm>
        </p:spPr>
      </p:pic>
      <p:pic>
        <p:nvPicPr>
          <p:cNvPr id="7" name="Picture 6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B7F73593-79EA-2D2C-3C98-031E7EE8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16" y="1966686"/>
            <a:ext cx="5850025" cy="4332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F15DC7-8AAB-3322-5B42-F5D824E0630E}"/>
              </a:ext>
            </a:extLst>
          </p:cNvPr>
          <p:cNvSpPr txBox="1"/>
          <p:nvPr/>
        </p:nvSpPr>
        <p:spPr>
          <a:xfrm>
            <a:off x="1306285" y="1509486"/>
            <a:ext cx="1031965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Step: 400                                                                                                              Step: 2000</a:t>
            </a:r>
          </a:p>
        </p:txBody>
      </p:sp>
    </p:spTree>
    <p:extLst>
      <p:ext uri="{BB962C8B-B14F-4D97-AF65-F5344CB8AC3E}">
        <p14:creationId xmlns:p14="http://schemas.microsoft.com/office/powerpoint/2010/main" val="384125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Eye In-Painting with Exemplar Generative Adversarial Networks Dolhansky, Brian, and Cristian Canton Ferrer, " Proceedings of the IEEE conference on computer vision and pattern recognition", 2018.</vt:lpstr>
      <vt:lpstr>Overview</vt:lpstr>
      <vt:lpstr>Architecture</vt:lpstr>
      <vt:lpstr>Dataset and Training</vt:lpstr>
      <vt:lpstr>Loss</vt:lpstr>
      <vt:lpstr>Generator</vt:lpstr>
      <vt:lpstr>Discriminator</vt:lpstr>
      <vt:lpstr>Training loop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313</cp:revision>
  <dcterms:created xsi:type="dcterms:W3CDTF">2025-04-25T10:44:58Z</dcterms:created>
  <dcterms:modified xsi:type="dcterms:W3CDTF">2025-04-25T12:09:23Z</dcterms:modified>
</cp:coreProperties>
</file>